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28"/>
  </p:notesMasterIdLst>
  <p:sldIdLst>
    <p:sldId id="347" r:id="rId2"/>
    <p:sldId id="447" r:id="rId3"/>
    <p:sldId id="462" r:id="rId4"/>
    <p:sldId id="481" r:id="rId5"/>
    <p:sldId id="450" r:id="rId6"/>
    <p:sldId id="463" r:id="rId7"/>
    <p:sldId id="461" r:id="rId8"/>
    <p:sldId id="352" r:id="rId9"/>
    <p:sldId id="454" r:id="rId10"/>
    <p:sldId id="464" r:id="rId11"/>
    <p:sldId id="483" r:id="rId12"/>
    <p:sldId id="466" r:id="rId13"/>
    <p:sldId id="470" r:id="rId14"/>
    <p:sldId id="476" r:id="rId15"/>
    <p:sldId id="478" r:id="rId16"/>
    <p:sldId id="457" r:id="rId17"/>
    <p:sldId id="477" r:id="rId18"/>
    <p:sldId id="357" r:id="rId19"/>
    <p:sldId id="361" r:id="rId20"/>
    <p:sldId id="471" r:id="rId21"/>
    <p:sldId id="475" r:id="rId22"/>
    <p:sldId id="421" r:id="rId23"/>
    <p:sldId id="426" r:id="rId24"/>
    <p:sldId id="444" r:id="rId25"/>
    <p:sldId id="474" r:id="rId26"/>
    <p:sldId id="435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9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4267B-605A-44EC-9472-2EC71D093550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A4BD5-070E-46A8-A2B8-43693567E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156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3A4BD5-070E-46A8-A2B8-43693567E04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7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45F7DF-7150-4F5B-BC3C-7DE3D81E8FAC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BDE178-3B44-47F2-B5EC-A2262B66561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3292"/>
            <a:ext cx="9144000" cy="6662378"/>
          </a:xfrm>
        </p:spPr>
      </p:pic>
      <p:sp>
        <p:nvSpPr>
          <p:cNvPr id="5" name="Прямоугольник 4"/>
          <p:cNvSpPr/>
          <p:nvPr/>
        </p:nvSpPr>
        <p:spPr>
          <a:xfrm rot="10800000" flipV="1">
            <a:off x="0" y="810942"/>
            <a:ext cx="9711680" cy="310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Семинар-практикум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«С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чего начинать обучение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грамоте.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Подготовка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 обучению грамоте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как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одно из направлений работы в соответствии с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ФОП ДО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88640"/>
            <a:ext cx="899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Муниципальное бюджетное дошкольное образовательное учреждение                                                        детский сад №36 «Яблонька»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979712" y="4625222"/>
            <a:ext cx="716428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Подготовила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:воспитатель </a:t>
            </a:r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 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категории 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Шавгараева С.И.</a:t>
            </a:r>
          </a:p>
          <a:p>
            <a:pPr algn="ctr"/>
            <a:r>
              <a:rPr 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            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8" name="Picture 5" descr="https://ds04.infourok.ru/uploads/ex/120e/0011ffe5-4fbdb131/hello_html_m3b89a359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383" y="3627135"/>
            <a:ext cx="2413211" cy="2919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562" y="1912144"/>
            <a:ext cx="2581275" cy="38100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74890"/>
            <a:ext cx="9351008" cy="6858000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3298" y="548679"/>
            <a:ext cx="5057013" cy="432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91564" y="4878506"/>
            <a:ext cx="4320480" cy="720080"/>
          </a:xfrm>
          <a:prstGeom prst="rect">
            <a:avLst/>
          </a:prstGeom>
        </p:spPr>
      </p:pic>
      <p:pic>
        <p:nvPicPr>
          <p:cNvPr id="13" name="Picture 2" descr="https://www.syl.ru/misc/i/ai/236349/1172052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37912" y="5733256"/>
            <a:ext cx="2627783" cy="5442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60847" y="-99392"/>
            <a:ext cx="9411855" cy="7002017"/>
          </a:xfrm>
          <a:prstGeom prst="rect">
            <a:avLst/>
          </a:prstGeom>
          <a:ln w="57150">
            <a:solidFill>
              <a:srgbClr val="FFFF00"/>
            </a:solidFill>
            <a:prstDash val="solid"/>
          </a:ln>
        </p:spPr>
      </p:pic>
      <p:grpSp>
        <p:nvGrpSpPr>
          <p:cNvPr id="5" name="Group 41"/>
          <p:cNvGrpSpPr/>
          <p:nvPr/>
        </p:nvGrpSpPr>
        <p:grpSpPr bwMode="auto">
          <a:xfrm>
            <a:off x="1587371" y="498477"/>
            <a:ext cx="7091863" cy="1821623"/>
            <a:chOff x="960" y="2688"/>
            <a:chExt cx="4512" cy="1008"/>
          </a:xfrm>
        </p:grpSpPr>
        <p:grpSp>
          <p:nvGrpSpPr>
            <p:cNvPr id="7" name="Group 36"/>
            <p:cNvGrpSpPr/>
            <p:nvPr/>
          </p:nvGrpSpPr>
          <p:grpSpPr bwMode="auto">
            <a:xfrm>
              <a:off x="1920" y="2688"/>
              <a:ext cx="768" cy="1008"/>
              <a:chOff x="1920" y="2688"/>
              <a:chExt cx="768" cy="1008"/>
            </a:xfrm>
          </p:grpSpPr>
          <p:sp>
            <p:nvSpPr>
              <p:cNvPr id="29" name="Rectangle 19"/>
              <p:cNvSpPr>
                <a:spLocks noChangeArrowheads="1"/>
              </p:cNvSpPr>
              <p:nvPr/>
            </p:nvSpPr>
            <p:spPr bwMode="auto">
              <a:xfrm>
                <a:off x="1920" y="2688"/>
                <a:ext cx="768" cy="10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30" name="Picture 12"/>
              <p:cNvPicPr>
                <a:picLocks noChangeAspect="1" noChangeArrowheads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6" y="2736"/>
                <a:ext cx="617" cy="9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 35"/>
            <p:cNvGrpSpPr/>
            <p:nvPr/>
          </p:nvGrpSpPr>
          <p:grpSpPr bwMode="auto">
            <a:xfrm>
              <a:off x="960" y="2688"/>
              <a:ext cx="768" cy="1008"/>
              <a:chOff x="960" y="2688"/>
              <a:chExt cx="768" cy="1008"/>
            </a:xfrm>
          </p:grpSpPr>
          <p:sp>
            <p:nvSpPr>
              <p:cNvPr id="24" name="Rectangle 18"/>
              <p:cNvSpPr>
                <a:spLocks noChangeArrowheads="1"/>
              </p:cNvSpPr>
              <p:nvPr/>
            </p:nvSpPr>
            <p:spPr bwMode="auto">
              <a:xfrm>
                <a:off x="960" y="2688"/>
                <a:ext cx="768" cy="10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5" name="Picture 11"/>
              <p:cNvPicPr>
                <a:picLocks noChangeAspect="1" noChangeArrowheads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6" y="2784"/>
                <a:ext cx="576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ctangle 23"/>
              <p:cNvSpPr>
                <a:spLocks noChangeArrowheads="1"/>
              </p:cNvSpPr>
              <p:nvPr/>
            </p:nvSpPr>
            <p:spPr bwMode="auto">
              <a:xfrm>
                <a:off x="1104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" name="Rectangle 24"/>
              <p:cNvSpPr>
                <a:spLocks noChangeArrowheads="1"/>
              </p:cNvSpPr>
              <p:nvPr/>
            </p:nvSpPr>
            <p:spPr bwMode="auto">
              <a:xfrm>
                <a:off x="1248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" name="Rectangle 25"/>
              <p:cNvSpPr>
                <a:spLocks noChangeArrowheads="1"/>
              </p:cNvSpPr>
              <p:nvPr/>
            </p:nvSpPr>
            <p:spPr bwMode="auto">
              <a:xfrm>
                <a:off x="1392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" name="Group 38"/>
            <p:cNvGrpSpPr/>
            <p:nvPr/>
          </p:nvGrpSpPr>
          <p:grpSpPr bwMode="auto">
            <a:xfrm>
              <a:off x="3792" y="2688"/>
              <a:ext cx="768" cy="1008"/>
              <a:chOff x="3792" y="2688"/>
              <a:chExt cx="768" cy="1008"/>
            </a:xfrm>
          </p:grpSpPr>
          <p:sp>
            <p:nvSpPr>
              <p:cNvPr id="22" name="Rectangle 21"/>
              <p:cNvSpPr>
                <a:spLocks noChangeArrowheads="1"/>
              </p:cNvSpPr>
              <p:nvPr/>
            </p:nvSpPr>
            <p:spPr bwMode="auto">
              <a:xfrm>
                <a:off x="3792" y="2688"/>
                <a:ext cx="768" cy="10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23" name="Picture 14"/>
              <p:cNvPicPr>
                <a:picLocks noChangeAspect="1" noChangeArrowheads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29" y="2784"/>
                <a:ext cx="701" cy="8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Group 40"/>
            <p:cNvGrpSpPr/>
            <p:nvPr/>
          </p:nvGrpSpPr>
          <p:grpSpPr bwMode="auto">
            <a:xfrm>
              <a:off x="4704" y="2688"/>
              <a:ext cx="768" cy="1008"/>
              <a:chOff x="4704" y="2688"/>
              <a:chExt cx="768" cy="1008"/>
            </a:xfrm>
          </p:grpSpPr>
          <p:sp>
            <p:nvSpPr>
              <p:cNvPr id="17" name="Rectangle 22"/>
              <p:cNvSpPr>
                <a:spLocks noChangeArrowheads="1"/>
              </p:cNvSpPr>
              <p:nvPr/>
            </p:nvSpPr>
            <p:spPr bwMode="auto">
              <a:xfrm>
                <a:off x="4704" y="2688"/>
                <a:ext cx="768" cy="10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8" name="Picture 15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00" y="2736"/>
                <a:ext cx="61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Rectangle 26"/>
              <p:cNvSpPr>
                <a:spLocks noChangeArrowheads="1"/>
              </p:cNvSpPr>
              <p:nvPr/>
            </p:nvSpPr>
            <p:spPr bwMode="auto">
              <a:xfrm>
                <a:off x="5136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Rectangle 27"/>
              <p:cNvSpPr>
                <a:spLocks noChangeArrowheads="1"/>
              </p:cNvSpPr>
              <p:nvPr/>
            </p:nvSpPr>
            <p:spPr bwMode="auto">
              <a:xfrm>
                <a:off x="4992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Rectangle 28"/>
              <p:cNvSpPr>
                <a:spLocks noChangeArrowheads="1"/>
              </p:cNvSpPr>
              <p:nvPr/>
            </p:nvSpPr>
            <p:spPr bwMode="auto">
              <a:xfrm>
                <a:off x="4848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" name="Group 37"/>
            <p:cNvGrpSpPr/>
            <p:nvPr/>
          </p:nvGrpSpPr>
          <p:grpSpPr bwMode="auto">
            <a:xfrm>
              <a:off x="2832" y="2688"/>
              <a:ext cx="768" cy="1008"/>
              <a:chOff x="2832" y="2688"/>
              <a:chExt cx="768" cy="1008"/>
            </a:xfrm>
          </p:grpSpPr>
          <p:sp>
            <p:nvSpPr>
              <p:cNvPr id="12" name="Rectangle 20"/>
              <p:cNvSpPr>
                <a:spLocks noChangeArrowheads="1"/>
              </p:cNvSpPr>
              <p:nvPr/>
            </p:nvSpPr>
            <p:spPr bwMode="auto">
              <a:xfrm>
                <a:off x="2832" y="2688"/>
                <a:ext cx="768" cy="100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pic>
            <p:nvPicPr>
              <p:cNvPr id="13" name="Picture 13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2736"/>
                <a:ext cx="660" cy="7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Rectangle 29"/>
              <p:cNvSpPr>
                <a:spLocks noChangeArrowheads="1"/>
              </p:cNvSpPr>
              <p:nvPr/>
            </p:nvSpPr>
            <p:spPr bwMode="auto">
              <a:xfrm>
                <a:off x="3024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Rectangle 30"/>
              <p:cNvSpPr>
                <a:spLocks noChangeArrowheads="1"/>
              </p:cNvSpPr>
              <p:nvPr/>
            </p:nvSpPr>
            <p:spPr bwMode="auto">
              <a:xfrm>
                <a:off x="3168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Rectangle 31"/>
              <p:cNvSpPr>
                <a:spLocks noChangeArrowheads="1"/>
              </p:cNvSpPr>
              <p:nvPr/>
            </p:nvSpPr>
            <p:spPr bwMode="auto">
              <a:xfrm>
                <a:off x="3312" y="3504"/>
                <a:ext cx="144" cy="144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33" name="Прямоугольник 32"/>
          <p:cNvSpPr/>
          <p:nvPr/>
        </p:nvSpPr>
        <p:spPr>
          <a:xfrm>
            <a:off x="1547664" y="44625"/>
            <a:ext cx="75963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Найди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звуки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словах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0" name="Picture 2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607" y="2492118"/>
            <a:ext cx="3395040" cy="4365882"/>
          </a:xfrm>
          <a:prstGeom prst="rect">
            <a:avLst/>
          </a:prstGeom>
          <a:noFill/>
          <a:ln w="9525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2272"/>
            <a:ext cx="9287508" cy="6900271"/>
          </a:xfrm>
          <a:prstGeom prst="rect">
            <a:avLst/>
          </a:prstGeom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871425" y="1208727"/>
            <a:ext cx="86868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Picture 2" descr="https://i.pinimg.com/736x/77/28/8c/77288ca2768ff29ca18492cdb23693d0--jo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9400" y="1124744"/>
            <a:ext cx="3654028" cy="548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078" y="1628800"/>
            <a:ext cx="3256676" cy="432048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 rot="10800000" flipV="1">
            <a:off x="395536" y="439895"/>
            <a:ext cx="9711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Запомни артикуляцию звука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5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Посмотри на картинки,  те предметы, которые начинаются на гласный звук- положи в красную коробку, согласный-в синюю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35100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60752"/>
            <a:ext cx="8316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АНАЛИЗ И СИНТЕЗ ЗВУКОСОЧЕТАНИЙ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 из  детей  произносит АУ, а кто  УА?</a:t>
            </a:r>
          </a:p>
        </p:txBody>
      </p:sp>
      <p:pic>
        <p:nvPicPr>
          <p:cNvPr id="6" name="Рисунок 11" descr="стр 1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885" y="1413263"/>
            <a:ext cx="2888853" cy="316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ьная выноска 6"/>
          <p:cNvSpPr/>
          <p:nvPr/>
        </p:nvSpPr>
        <p:spPr>
          <a:xfrm rot="704430">
            <a:off x="2856305" y="1565366"/>
            <a:ext cx="1046274" cy="875521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АУ!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8" name="Рисунок 16" descr="стр 1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7909" y="1361081"/>
            <a:ext cx="2091069" cy="225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вальная выноска 8"/>
          <p:cNvSpPr/>
          <p:nvPr/>
        </p:nvSpPr>
        <p:spPr>
          <a:xfrm rot="20987923" flipH="1">
            <a:off x="5344945" y="1354410"/>
            <a:ext cx="1227111" cy="1140583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УА!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6441" y="3753900"/>
            <a:ext cx="4534399" cy="267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06" y="0"/>
            <a:ext cx="928750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260649"/>
            <a:ext cx="9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ове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411" y="1379778"/>
            <a:ext cx="36916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«Назови  первый звук»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273" y="245872"/>
            <a:ext cx="5158456" cy="263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1560" y="2967335"/>
            <a:ext cx="73924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Где спрятался звук в слове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?</a:t>
            </a:r>
            <a:endParaRPr lang="ru-RU" sz="2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573016"/>
            <a:ext cx="24685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9037" y="3519041"/>
            <a:ext cx="2657475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6040" y="3586857"/>
            <a:ext cx="2517775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411" y="4388796"/>
            <a:ext cx="1498084" cy="130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28834" y="4606740"/>
            <a:ext cx="1461202" cy="140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Объект 1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90036" y="4388796"/>
            <a:ext cx="1040400" cy="186828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238" y="4478675"/>
            <a:ext cx="1981372" cy="1530229"/>
          </a:xfrm>
          <a:prstGeom prst="rect">
            <a:avLst/>
          </a:prstGeom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6040" y="4626631"/>
            <a:ext cx="1954957" cy="103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3519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6625" y="1215916"/>
            <a:ext cx="2285985" cy="3679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5547097" y="4195858"/>
            <a:ext cx="500066" cy="500066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6058753" y="4195858"/>
            <a:ext cx="500066" cy="500066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6565961" y="4178061"/>
            <a:ext cx="573228" cy="500066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7139189" y="4178061"/>
            <a:ext cx="500066" cy="500066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767560" y="4320937"/>
            <a:ext cx="14287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702522" y="4301669"/>
            <a:ext cx="142876" cy="21431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27341" y="692696"/>
            <a:ext cx="59968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слова в виде модели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3" y="515719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607" y="1300258"/>
            <a:ext cx="532216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План фонетического анализа слова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</a:p>
          <a:p>
            <a:pPr algn="ctr"/>
            <a:endParaRPr lang="ru-RU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1. Скажи слово. Если надо, уточни значение слова.</a:t>
            </a:r>
          </a:p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2. Проговори слово так, как кричат на стадионе, и узнай количество </a:t>
            </a: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слогов.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3. Растяни слово. Узнай и отметь ударный слог.</a:t>
            </a:r>
          </a:p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4. Произнеси слово, выделяя первый звук; дай характеристику и обозначь. Потом второй, третий и т.д.</a:t>
            </a:r>
          </a:p>
          <a:p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5. «Прочитай» по схеме и проверь, получилось ли слово».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87508" cy="6858000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4544" y="1780876"/>
            <a:ext cx="6304013" cy="41006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9101" y="3668254"/>
            <a:ext cx="2423433" cy="2423433"/>
          </a:xfrm>
          <a:prstGeom prst="rect">
            <a:avLst/>
          </a:prstGeom>
        </p:spPr>
      </p:pic>
      <p:grpSp>
        <p:nvGrpSpPr>
          <p:cNvPr id="7" name="Group 16"/>
          <p:cNvGrpSpPr/>
          <p:nvPr/>
        </p:nvGrpSpPr>
        <p:grpSpPr bwMode="auto">
          <a:xfrm>
            <a:off x="6601974" y="101676"/>
            <a:ext cx="2387620" cy="765998"/>
            <a:chOff x="3742" y="845"/>
            <a:chExt cx="1769" cy="590"/>
          </a:xfrm>
        </p:grpSpPr>
        <p:sp>
          <p:nvSpPr>
            <p:cNvPr id="8" name="AutoShap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742" y="845"/>
              <a:ext cx="1769" cy="590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788" y="102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060" y="102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32" y="102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2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604" y="102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2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76" y="102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4" name="Group 2"/>
          <p:cNvGrpSpPr/>
          <p:nvPr/>
        </p:nvGrpSpPr>
        <p:grpSpPr bwMode="auto">
          <a:xfrm>
            <a:off x="6601974" y="953713"/>
            <a:ext cx="2339270" cy="798888"/>
            <a:chOff x="3696" y="663"/>
            <a:chExt cx="1769" cy="590"/>
          </a:xfrm>
        </p:grpSpPr>
        <p:sp>
          <p:nvSpPr>
            <p:cNvPr id="15" name="AutoShape 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696" y="663"/>
              <a:ext cx="1769" cy="590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742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014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286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558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30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5103" y="845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2" name="Group 10"/>
          <p:cNvGrpSpPr/>
          <p:nvPr/>
        </p:nvGrpSpPr>
        <p:grpSpPr bwMode="auto">
          <a:xfrm>
            <a:off x="6601974" y="1843726"/>
            <a:ext cx="2339270" cy="781097"/>
            <a:chOff x="3742" y="2432"/>
            <a:chExt cx="1769" cy="590"/>
          </a:xfrm>
        </p:grpSpPr>
        <p:sp>
          <p:nvSpPr>
            <p:cNvPr id="23" name="AutoShape 11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3742" y="2432"/>
              <a:ext cx="1769" cy="590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12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3788" y="2614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13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4060" y="2614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14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4332" y="2614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15">
              <a:hlinkClick r:id="" action="ppaction://hlinkshowjump?jump=nextslide"/>
            </p:cNvPr>
            <p:cNvSpPr>
              <a:spLocks noChangeArrowheads="1"/>
            </p:cNvSpPr>
            <p:nvPr/>
          </p:nvSpPr>
          <p:spPr bwMode="auto">
            <a:xfrm>
              <a:off x="4604" y="2614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8" name="Group 23"/>
          <p:cNvGrpSpPr/>
          <p:nvPr/>
        </p:nvGrpSpPr>
        <p:grpSpPr bwMode="auto">
          <a:xfrm>
            <a:off x="6601974" y="2702540"/>
            <a:ext cx="2354631" cy="932933"/>
            <a:chOff x="3787" y="3385"/>
            <a:chExt cx="1769" cy="590"/>
          </a:xfrm>
        </p:grpSpPr>
        <p:sp>
          <p:nvSpPr>
            <p:cNvPr id="29" name="AutoShape 2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787" y="3385"/>
              <a:ext cx="1769" cy="590"/>
            </a:xfrm>
            <a:prstGeom prst="foldedCorner">
              <a:avLst>
                <a:gd name="adj" fmla="val 12500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2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833" y="356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2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105" y="356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2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377" y="3567"/>
              <a:ext cx="227" cy="22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3" name="Text Box 29"/>
          <p:cNvSpPr txBox="1">
            <a:spLocks noChangeArrowheads="1"/>
          </p:cNvSpPr>
          <p:nvPr/>
        </p:nvSpPr>
        <p:spPr bwMode="auto">
          <a:xfrm flipH="1">
            <a:off x="6177535" y="181150"/>
            <a:ext cx="362576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</a:p>
        </p:txBody>
      </p:sp>
      <p:sp>
        <p:nvSpPr>
          <p:cNvPr id="34" name="Text Box 29"/>
          <p:cNvSpPr txBox="1">
            <a:spLocks noChangeArrowheads="1"/>
          </p:cNvSpPr>
          <p:nvPr/>
        </p:nvSpPr>
        <p:spPr bwMode="auto">
          <a:xfrm>
            <a:off x="6134530" y="1095345"/>
            <a:ext cx="288925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" name="Text Box 29"/>
          <p:cNvSpPr txBox="1">
            <a:spLocks noChangeArrowheads="1"/>
          </p:cNvSpPr>
          <p:nvPr/>
        </p:nvSpPr>
        <p:spPr bwMode="auto">
          <a:xfrm>
            <a:off x="6109890" y="1916645"/>
            <a:ext cx="337699" cy="40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36" name="Text Box 29"/>
          <p:cNvSpPr txBox="1">
            <a:spLocks noChangeArrowheads="1"/>
          </p:cNvSpPr>
          <p:nvPr/>
        </p:nvSpPr>
        <p:spPr bwMode="auto">
          <a:xfrm flipH="1">
            <a:off x="6163579" y="2950812"/>
            <a:ext cx="998448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37" name="Прямоугольник 36"/>
          <p:cNvSpPr/>
          <p:nvPr/>
        </p:nvSpPr>
        <p:spPr>
          <a:xfrm rot="10800000" flipV="1">
            <a:off x="463470" y="800040"/>
            <a:ext cx="7788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 слово  по схеме» 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8750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3688" y="260650"/>
            <a:ext cx="76328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 звуков в слове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464" y="1450214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Выделять последовательность звуков нужно при помощи неоднократного произнесения слова с последовательным интонированным выделением каждого звука.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12232" y="3276861"/>
            <a:ext cx="3745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РРРРР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</a:t>
            </a:r>
          </a:p>
          <a:p>
            <a:pPr algn="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Р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ААААА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</a:p>
          <a:p>
            <a:pPr algn="r">
              <a:buNone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РА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ККККК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1720" y="3452375"/>
            <a:ext cx="1905000" cy="2752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42" y="-120156"/>
            <a:ext cx="9179495" cy="688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1844827"/>
            <a:ext cx="77048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2656" y="6190070"/>
            <a:ext cx="603208" cy="49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116634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335846"/>
            <a:ext cx="61926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Задачи </a:t>
            </a: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речевого развития по </a:t>
            </a:r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ФОП ДО: </a:t>
            </a:r>
          </a:p>
          <a:p>
            <a:endParaRPr lang="ru-RU" sz="2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Овладение речью, как средством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общения и культуры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 Обогащение активного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словаря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 Развитие связной, грамматически правильной диалогической и монологической речи</a:t>
            </a: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 Развитие звуковой и интонационной культуры речи, фонематического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слуха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Формирование звуковой </a:t>
            </a:r>
            <a:r>
              <a:rPr lang="ru-RU" sz="200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аналитико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– синтетической активности как предпосылки обучения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грамоте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2272"/>
            <a:ext cx="9287508" cy="69002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123630"/>
            <a:ext cx="2952328" cy="3449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1871425" y="1208727"/>
            <a:ext cx="86868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405" y="1926259"/>
            <a:ext cx="3138163" cy="45599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2276872"/>
            <a:ext cx="2964499" cy="4269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1" descr="Слайд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2522" y="-32657"/>
            <a:ext cx="9351008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412776"/>
            <a:ext cx="884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ct val="0"/>
              </a:spcBef>
              <a:buFontTx/>
              <a:buNone/>
            </a:pPr>
            <a:endParaRPr lang="ru-RU" sz="2400" b="1" dirty="0">
              <a:latin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12664" y="839422"/>
            <a:ext cx="7731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анализ слова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определение порядка следования звуков в слове, установление различительной роли звука, основных качественных характеристик звука.</a:t>
            </a:r>
            <a:endParaRPr lang="ru-RU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15" t="1908" r="7317" b="13468"/>
          <a:stretch>
            <a:fillRect/>
          </a:stretch>
        </p:blipFill>
        <p:spPr bwMode="auto">
          <a:xfrm>
            <a:off x="1175184" y="2487256"/>
            <a:ext cx="5978222" cy="4182104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3782" y="1554163"/>
            <a:ext cx="3208836" cy="4525962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3188" y="0"/>
            <a:ext cx="93519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92080" y="1777548"/>
            <a:ext cx="3742557" cy="5172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" y="4082228"/>
            <a:ext cx="4123184" cy="26711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01" y="108680"/>
            <a:ext cx="3110645" cy="362502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43783" y="87580"/>
            <a:ext cx="610021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Деление слов на слоги</a:t>
            </a:r>
          </a:p>
          <a:p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Слог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- это звук или несколько звуков,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которые произносятся одним толчком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выдыхаемого воздуха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3782" y="1554163"/>
            <a:ext cx="3208836" cy="4525962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4420" y="0"/>
            <a:ext cx="9351963" cy="692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91680" y="63539"/>
            <a:ext cx="4633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предложением    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360519" y="3771806"/>
            <a:ext cx="3600400" cy="2729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765" y="746856"/>
            <a:ext cx="4070847" cy="30531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7071" y="2348880"/>
            <a:ext cx="3181070" cy="43651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3782" y="1554163"/>
            <a:ext cx="3208836" cy="4525962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984"/>
            <a:ext cx="9351963" cy="6921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91680" y="63539"/>
            <a:ext cx="4633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предложением    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05342"/>
            <a:ext cx="849694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</a:rPr>
              <a:t>Таким образом, готовность ребенка к обучению грамоте складывается из многих составляющих, среди которых первостепенное значение уделяется таким речевым характеристикам, как развитый речевой слух (он лежит в основе профилактики </a:t>
            </a:r>
            <a:r>
              <a:rPr lang="ru-RU" sz="2000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дисграфии</a:t>
            </a:r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</a:rPr>
              <a:t> и </a:t>
            </a:r>
            <a:r>
              <a:rPr lang="ru-RU" sz="2000" dirty="0" err="1">
                <a:solidFill>
                  <a:srgbClr val="002060"/>
                </a:solidFill>
                <a:latin typeface="Book Antiqua" panose="02040602050305030304" pitchFamily="18" charset="0"/>
              </a:rPr>
              <a:t>дискексии</a:t>
            </a:r>
            <a:r>
              <a:rPr lang="ru-RU" sz="2000" dirty="0">
                <a:solidFill>
                  <a:srgbClr val="002060"/>
                </a:solidFill>
                <a:latin typeface="Book Antiqua" panose="02040602050305030304" pitchFamily="18" charset="0"/>
              </a:rPr>
              <a:t>), четкая артикуляция звуков родного языка (что обеспечивает правильное проговаривание), знание зрительных образов звуков (букв) и умение соотносить звук с буквой; выработка гибкости и точности движения </a:t>
            </a:r>
            <a:r>
              <a:rPr lang="ru-RU" dirty="0">
                <a:solidFill>
                  <a:srgbClr val="002060"/>
                </a:solidFill>
                <a:latin typeface="Book Antiqua" panose="02040602050305030304" pitchFamily="18" charset="0"/>
              </a:rPr>
              <a:t>руки, глазомера, чувства ритма (что особенно важно для овладения письмом).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87508" cy="6858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666534"/>
            <a:ext cx="6336704" cy="443883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42" y="-48473"/>
            <a:ext cx="9179495" cy="688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11760" y="3045155"/>
            <a:ext cx="662473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Задачи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: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истематизировать знания педагогов об основных понятиях в области обучения грамоте</a:t>
            </a:r>
          </a:p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у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точнить и закрепить методики проведения занятий по обучению грамоте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44827"/>
            <a:ext cx="7704856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Цель: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повысить компетентность педагогов в теоретическом вопросе по подготовке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детей к обучению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грамоте в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соответствии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 ФОП ДО». </a:t>
            </a: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9702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2656" y="6190070"/>
            <a:ext cx="603208" cy="496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1520" y="116634"/>
            <a:ext cx="8568952" cy="2091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Актуальность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заключается в современных требованиях к речевому развитию детей, овладению русским языком, как средством общения и успешной подготовки детей к школьному обучению.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6817" y="-17941"/>
            <a:ext cx="946771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26928" y="260648"/>
            <a:ext cx="84269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Обучение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грамоте </a:t>
            </a:r>
            <a:r>
              <a:rPr lang="ru-RU" sz="2000" dirty="0">
                <a:latin typeface="Bookman Old Style" panose="02050604050505020204" pitchFamily="18" charset="0"/>
              </a:rPr>
              <a:t>—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это овладение умением читать и писать тексты, излагать свои мысли в письменной форме, понимать при чтении не только значение отдельных слов и предложений,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смысл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текста, т.е. овладение письменной речью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9375" y="170080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           Основные компоненты обучения 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грамоте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:                                    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 -</a:t>
            </a:r>
            <a:r>
              <a:rPr lang="ru-RU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сформированность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звуковой стороны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речи;                                                                                                 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-</a:t>
            </a:r>
            <a:r>
              <a:rPr lang="ru-RU" sz="2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сформированность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фонематических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процессов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-готовность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к звуковому анализу и синтезу состава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речи</a:t>
            </a:r>
            <a:r>
              <a:rPr lang="ru-RU" sz="2000" dirty="0" smtClean="0">
                <a:latin typeface="Bookman Old Style" panose="02050604050505020204" pitchFamily="18" charset="0"/>
              </a:rPr>
              <a:t>. 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630" y="3454895"/>
            <a:ext cx="846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I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этап</a:t>
            </a:r>
          </a:p>
          <a:p>
            <a:pPr algn="ctr">
              <a:buNone/>
            </a:pP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фонематического слуха: </a:t>
            </a:r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узнавание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и различение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звуков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9375" y="4581129"/>
            <a:ext cx="816708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Развитие фонематического восприятия</a:t>
            </a:r>
            <a:endParaRPr lang="ru-RU" sz="2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1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Обучение детей звуковому анализу и синтезу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                   2. Подготовка к овладению элементарными навыками письма и чтения</a:t>
            </a:r>
          </a:p>
          <a:p>
            <a:pPr algn="ctr">
              <a:buNone/>
            </a:pP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4581129"/>
            <a:ext cx="381635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747" y="-2945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87624" y="188640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СЛУХ </a:t>
            </a: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правильно слышать и узнавать фонемы (звуки) родного языка.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5048" y="909993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ФОНЕМАТИЧЕСКИЙ СЛУХ ВКЛЮЧАЕТ: </a:t>
            </a:r>
          </a:p>
          <a:p>
            <a:pPr marL="514350" indent="-514350" algn="ctr">
              <a:buFontTx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слышать данный звук в слове</a:t>
            </a:r>
          </a:p>
          <a:p>
            <a:pPr marL="514350" indent="-514350" algn="ctr">
              <a:buFontTx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различать слова, в которые входят одни и те же фонемы, расположенные в различной последовательности</a:t>
            </a:r>
          </a:p>
          <a:p>
            <a:pPr marL="514350" indent="-514350" algn="ctr">
              <a:buFontTx/>
              <a:buAutoNum type="arabicPeriod"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различать близко звучащие, но разные слова по значению слова  </a:t>
            </a:r>
            <a:r>
              <a:rPr lang="ru-RU" sz="20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(мал- мял, рак- лак)</a:t>
            </a:r>
          </a:p>
          <a:p>
            <a:pPr eaLnBrk="0" hangingPunct="0">
              <a:spcBef>
                <a:spcPct val="0"/>
              </a:spcBef>
            </a:pP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ВРОЖДЕННАЯ!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51520" y="3464538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ФОНЕМАТИЧЕСКОЕ  ВОСПРИЯТИЕ </a:t>
            </a:r>
            <a:r>
              <a:rPr lang="ru-RU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 действия по дифференциации звуков и установление звуковой структуры слов.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ФОНЕМАТИЧЕСКОЕ  ВОСПРИЯТИЕ ВКЛЮЧАЕТ: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Умение определять первый </a:t>
            </a:r>
            <a:r>
              <a:rPr lang="en-US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звук в слове</a:t>
            </a:r>
          </a:p>
          <a:p>
            <a:pPr marL="514350" indent="-514350" algn="just">
              <a:buNone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Умение определять место звука в слове </a:t>
            </a:r>
          </a:p>
          <a:p>
            <a:pPr marL="514350" indent="-514350" algn="just">
              <a:buNone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3.Умение определять линейную последовательность звуков в слове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4.Умение определить количество звуков в слове</a:t>
            </a: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575048" y="6309320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ПРИОБРЕТЕННАЯ!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341" y="-277878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4068" y="-99392"/>
            <a:ext cx="8236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этап</a:t>
            </a:r>
          </a:p>
          <a:p>
            <a:pPr algn="ctr">
              <a:buNone/>
            </a:pP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фонематического слуха: 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1798742"/>
            <a:ext cx="3422072" cy="2704759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102106"/>
            <a:ext cx="2581275" cy="4098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610" y="22448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4068" y="-99392"/>
            <a:ext cx="8236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Развитие фонематического слуха: 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980728"/>
            <a:ext cx="3371628" cy="337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4293096"/>
            <a:ext cx="4880868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9215" y="863414"/>
            <a:ext cx="1182687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7813" y="3588295"/>
            <a:ext cx="1341437" cy="1712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20626"/>
            <a:ext cx="3487737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4818" y="1158840"/>
            <a:ext cx="4250100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5" y="-70520"/>
            <a:ext cx="9180004" cy="6858000"/>
          </a:xfrm>
          <a:prstGeom prst="rect">
            <a:avLst/>
          </a:prstGeom>
        </p:spPr>
      </p:pic>
      <p:pic>
        <p:nvPicPr>
          <p:cNvPr id="5" name="Picture 2" descr="D:\Мои док_На_D\ирина николаевна\предшкольное образ\развиваем память\стр 4.jpg"/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FF6F4"/>
              </a:clrFrom>
              <a:clrTo>
                <a:srgbClr val="FFF6F4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15816" y="548680"/>
            <a:ext cx="3874957" cy="24736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1371506" y="20037"/>
            <a:ext cx="7788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Подарки для Кати (звук К) и Толи (звук Т)» 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1628800"/>
            <a:ext cx="6791672" cy="3760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625138"/>
            <a:ext cx="3784650" cy="326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2708920"/>
            <a:ext cx="8928992" cy="1005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80004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07904" y="591621"/>
            <a:ext cx="1303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II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этап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332656"/>
            <a:ext cx="856895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en-US" sz="28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Развитие фонематического восприятия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одготовка к овладению элементарными навыками письма и чтения;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Times New Roman" panose="02020603050405020304" pitchFamily="18" charset="0"/>
              </a:rPr>
              <a:t>2. Обучение детей звуковому анализу и синтезу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P1030783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310" y="3212976"/>
            <a:ext cx="3069111" cy="2301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Содержимое 9" descr="P1030778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3573016"/>
            <a:ext cx="3279468" cy="2459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734</Words>
  <Application>Microsoft Office PowerPoint</Application>
  <PresentationFormat>Экран (4:3)</PresentationFormat>
  <Paragraphs>105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Book Antiqua</vt:lpstr>
      <vt:lpstr>Bookman Old Style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звуко-слоговому анализу и синтезу</dc:title>
  <dc:creator>Светлана</dc:creator>
  <cp:lastModifiedBy>on</cp:lastModifiedBy>
  <cp:revision>165</cp:revision>
  <cp:lastPrinted>2018-10-02T07:50:00Z</cp:lastPrinted>
  <dcterms:created xsi:type="dcterms:W3CDTF">2012-02-07T08:46:00Z</dcterms:created>
  <dcterms:modified xsi:type="dcterms:W3CDTF">2026-01-22T05:47:31Z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1647097A040042B088F6D00E27F9F0E8_12</vt:lpwstr>
  </property>
  <property fmtid="{D5CDD505-2E9C-101B-9397-08002B2CF9AE}" pid="3" name="KSOProductBuildVer">
    <vt:lpwstr>1049-12.2.0.22549</vt:lpwstr>
  </property>
</Properties>
</file>