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3" r:id="rId4"/>
    <p:sldId id="272" r:id="rId5"/>
    <p:sldId id="283" r:id="rId6"/>
    <p:sldId id="277" r:id="rId7"/>
    <p:sldId id="275" r:id="rId8"/>
    <p:sldId id="284" r:id="rId9"/>
    <p:sldId id="279" r:id="rId10"/>
    <p:sldId id="281" r:id="rId11"/>
    <p:sldId id="282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2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E1DC4-250A-4843-AF7D-5238B188AC76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4459B-4FE5-4627-99E6-66C2D3A8F2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2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4459B-4FE5-4627-99E6-66C2D3A8F2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1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8649730" cy="16561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Развитие навыков </a:t>
            </a:r>
            <a:r>
              <a:rPr lang="ru-RU" sz="2400" dirty="0" smtClean="0">
                <a:solidFill>
                  <a:srgbClr val="FF0000"/>
                </a:solidFill>
              </a:rPr>
              <a:t>звукового анализа в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обучении грамоте у детей старшего дошкольного возраста средствами использования  STEAM-технологий в </a:t>
            </a:r>
            <a:r>
              <a:rPr lang="ru-RU" sz="2400" dirty="0" smtClean="0">
                <a:solidFill>
                  <a:srgbClr val="FF0000"/>
                </a:solidFill>
              </a:rPr>
              <a:t>соответствии </a:t>
            </a:r>
            <a:r>
              <a:rPr lang="ru-RU" sz="2400" dirty="0">
                <a:solidFill>
                  <a:srgbClr val="FF0000"/>
                </a:solidFill>
              </a:rPr>
              <a:t>с ФОП </a:t>
            </a:r>
            <a:r>
              <a:rPr lang="ru-RU" sz="2400" dirty="0" smtClean="0">
                <a:solidFill>
                  <a:srgbClr val="FF0000"/>
                </a:solidFill>
              </a:rPr>
              <a:t>ДО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149080"/>
            <a:ext cx="3240360" cy="22945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                                                           Подготовила:</a:t>
            </a: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5122" name="Picture 2" descr="https://img.akusherstvo.ru/images/magaz/im12118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766" y="3315899"/>
            <a:ext cx="3322433" cy="332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064" y="188640"/>
            <a:ext cx="9252519" cy="101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25702" y="4950545"/>
            <a:ext cx="3682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Шавгараева</a:t>
            </a:r>
            <a:r>
              <a:rPr lang="ru-RU" dirty="0">
                <a:solidFill>
                  <a:srgbClr val="FF0000"/>
                </a:solidFill>
              </a:rPr>
              <a:t> София </a:t>
            </a:r>
            <a:r>
              <a:rPr lang="ru-RU" dirty="0" err="1" smtClean="0">
                <a:solidFill>
                  <a:srgbClr val="FF0000"/>
                </a:solidFill>
              </a:rPr>
              <a:t>Ильясовна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Воспитатель</a:t>
            </a:r>
            <a:r>
              <a:rPr lang="en-US" dirty="0" smtClean="0">
                <a:solidFill>
                  <a:srgbClr val="FF0000"/>
                </a:solidFill>
              </a:rPr>
              <a:t> I</a:t>
            </a:r>
            <a:r>
              <a:rPr lang="ru-RU" smtClean="0">
                <a:solidFill>
                  <a:srgbClr val="FF0000"/>
                </a:solidFill>
              </a:rPr>
              <a:t>категории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s://www.gifki.org/data/media/1435/disney-malysh-animatsionnaya-kartinka-018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45" y="486577"/>
            <a:ext cx="1565109" cy="187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3211894"/>
            <a:ext cx="7241232" cy="3262058"/>
          </a:xfrm>
        </p:spPr>
        <p:txBody>
          <a:bodyPr/>
          <a:lstStyle/>
          <a:p>
            <a:r>
              <a:rPr lang="ru-RU" sz="1800" b="1" dirty="0">
                <a:solidFill>
                  <a:srgbClr val="002060"/>
                </a:solidFill>
              </a:rPr>
              <a:t>«Фразовый конструктор</a:t>
            </a:r>
            <a:r>
              <a:rPr lang="ru-RU" b="1" dirty="0">
                <a:solidFill>
                  <a:srgbClr val="002060"/>
                </a:solidFill>
              </a:rPr>
              <a:t>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0496" y="116632"/>
            <a:ext cx="2206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sz="2800" b="1" dirty="0" err="1">
                <a:solidFill>
                  <a:srgbClr val="FF0000"/>
                </a:solidFill>
              </a:rPr>
              <a:t>Йохо</a:t>
            </a:r>
            <a:r>
              <a:rPr lang="ru-RU" sz="2800" b="1" dirty="0">
                <a:solidFill>
                  <a:srgbClr val="FF0000"/>
                </a:solidFill>
              </a:rPr>
              <a:t> куб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4" name="Picture 4" descr="https://farm1.staticflickr.com/578/20632522903_8de2f0b9f1_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571511" cy="29687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675644" cy="218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3122" y="764704"/>
            <a:ext cx="4135301" cy="24501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4" descr="blob:https://web.whatsapp.com/e364ab80-08a6-404b-96b7-6f915387b9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3655" y="3717030"/>
            <a:ext cx="4608512" cy="30499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137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63" b="25804"/>
          <a:stretch/>
        </p:blipFill>
        <p:spPr bwMode="auto">
          <a:xfrm>
            <a:off x="107504" y="2492896"/>
            <a:ext cx="864793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-108520" y="116632"/>
            <a:ext cx="9361040" cy="635732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Используя в работе элементы парциальной модульной программы STEM, мы успешно создаём мотивационную основу для формирования умений и навыков в речевой практике дошкольников. </a:t>
            </a:r>
            <a:r>
              <a:rPr lang="ru-RU" dirty="0" smtClean="0">
                <a:solidFill>
                  <a:srgbClr val="0070C0"/>
                </a:solidFill>
              </a:rPr>
              <a:t>Ребёнок </a:t>
            </a:r>
            <a:r>
              <a:rPr lang="ru-RU" dirty="0">
                <a:solidFill>
                  <a:srgbClr val="0070C0"/>
                </a:solidFill>
              </a:rPr>
              <a:t>выполняет последовательные действия по плану, исполнение которых приводит к решению поставленной цели.</a:t>
            </a:r>
          </a:p>
        </p:txBody>
      </p:sp>
    </p:spTree>
    <p:extLst>
      <p:ext uri="{BB962C8B-B14F-4D97-AF65-F5344CB8AC3E}">
        <p14:creationId xmlns:p14="http://schemas.microsoft.com/office/powerpoint/2010/main" val="10934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208912" cy="315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78610"/>
            <a:ext cx="8280920" cy="4221088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7172" name="Picture 4" descr="https://i.pinimg.com/originals/14/c9/3a/14c93abec11480397837947270c658bf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5796" y="3697321"/>
            <a:ext cx="3240360" cy="316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8827136" cy="223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cmiso.ru/wp-content/uploads/2021/02/%D1%8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87" y="2204864"/>
            <a:ext cx="87347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buratino30.ucoz.com/2019-2020/novosti/ss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2416994"/>
            <a:ext cx="5812318" cy="420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60338"/>
            <a:ext cx="8749506" cy="24045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 smtClean="0">
                <a:solidFill>
                  <a:srgbClr val="0070C0"/>
                </a:solidFill>
              </a:rPr>
              <a:t>Введение </a:t>
            </a:r>
            <a:r>
              <a:rPr lang="ru-RU" sz="2200" dirty="0">
                <a:solidFill>
                  <a:srgbClr val="0070C0"/>
                </a:solidFill>
              </a:rPr>
              <a:t>наглядных моделей в процесс </a:t>
            </a:r>
            <a:r>
              <a:rPr lang="ru-RU" sz="2200" dirty="0" smtClean="0">
                <a:solidFill>
                  <a:srgbClr val="0070C0"/>
                </a:solidFill>
              </a:rPr>
              <a:t>обучения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smtClean="0">
                <a:solidFill>
                  <a:srgbClr val="0070C0"/>
                </a:solidFill>
              </a:rPr>
              <a:t>по развитию речи решает </a:t>
            </a:r>
            <a:r>
              <a:rPr lang="ru-RU" sz="2200" dirty="0">
                <a:solidFill>
                  <a:srgbClr val="FF0000"/>
                </a:solidFill>
              </a:rPr>
              <a:t>следующие задачи</a:t>
            </a:r>
            <a:r>
              <a:rPr lang="ru-RU" sz="2200" dirty="0"/>
              <a:t>:                                                                                                                                 </a:t>
            </a:r>
            <a:r>
              <a:rPr lang="ru-RU" sz="2200" dirty="0">
                <a:solidFill>
                  <a:srgbClr val="0070C0"/>
                </a:solidFill>
              </a:rPr>
              <a:t>- обогащать словарь и совершенствовать лексико-грамматические </a:t>
            </a:r>
            <a:r>
              <a:rPr lang="ru-RU" sz="2200" dirty="0" smtClean="0">
                <a:solidFill>
                  <a:srgbClr val="0070C0"/>
                </a:solidFill>
              </a:rPr>
              <a:t>категории                                                                                                                                                   </a:t>
            </a:r>
            <a:r>
              <a:rPr lang="ru-RU" sz="2200" dirty="0">
                <a:solidFill>
                  <a:srgbClr val="0070C0"/>
                </a:solidFill>
              </a:rPr>
              <a:t>- формировать </a:t>
            </a:r>
            <a:r>
              <a:rPr lang="ru-RU" sz="2200" dirty="0" smtClean="0">
                <a:solidFill>
                  <a:srgbClr val="0070C0"/>
                </a:solidFill>
              </a:rPr>
              <a:t>навыки </a:t>
            </a:r>
            <a:r>
              <a:rPr lang="ru-RU" sz="2200" dirty="0" err="1" smtClean="0">
                <a:solidFill>
                  <a:srgbClr val="0070C0"/>
                </a:solidFill>
              </a:rPr>
              <a:t>звуко</a:t>
            </a:r>
            <a:r>
              <a:rPr lang="ru-RU" sz="2200" dirty="0" smtClean="0">
                <a:solidFill>
                  <a:srgbClr val="0070C0"/>
                </a:solidFill>
              </a:rPr>
              <a:t>-слогового </a:t>
            </a:r>
            <a:r>
              <a:rPr lang="ru-RU" sz="2200" dirty="0">
                <a:solidFill>
                  <a:srgbClr val="0070C0"/>
                </a:solidFill>
              </a:rPr>
              <a:t>анализа </a:t>
            </a:r>
            <a:r>
              <a:rPr lang="ru-RU" sz="2200" dirty="0" smtClean="0">
                <a:solidFill>
                  <a:srgbClr val="0070C0"/>
                </a:solidFill>
              </a:rPr>
              <a:t>слов                                                                                                                   </a:t>
            </a:r>
            <a:r>
              <a:rPr lang="ru-RU" sz="2200" dirty="0">
                <a:solidFill>
                  <a:srgbClr val="0070C0"/>
                </a:solidFill>
              </a:rPr>
              <a:t>- развивать </a:t>
            </a:r>
            <a:r>
              <a:rPr lang="ru-RU" sz="2200" dirty="0" smtClean="0">
                <a:solidFill>
                  <a:srgbClr val="0070C0"/>
                </a:solidFill>
              </a:rPr>
              <a:t>восприятие</a:t>
            </a:r>
            <a:r>
              <a:rPr lang="ru-RU" sz="2200" dirty="0">
                <a:solidFill>
                  <a:srgbClr val="0070C0"/>
                </a:solidFill>
              </a:rPr>
              <a:t>, внимание, </a:t>
            </a:r>
            <a:r>
              <a:rPr lang="ru-RU" sz="2200" dirty="0" smtClean="0">
                <a:solidFill>
                  <a:srgbClr val="0070C0"/>
                </a:solidFill>
              </a:rPr>
              <a:t>память                                                                                          </a:t>
            </a:r>
            <a:r>
              <a:rPr lang="ru-RU" sz="2200" dirty="0">
                <a:solidFill>
                  <a:srgbClr val="0070C0"/>
                </a:solidFill>
              </a:rPr>
              <a:t>- развивать мыслительные операции, мелкую моторику. </a:t>
            </a:r>
          </a:p>
        </p:txBody>
      </p:sp>
      <p:sp>
        <p:nvSpPr>
          <p:cNvPr id="4" name="AutoShape 2" descr="https://rostov-gorod.ru/upload/medialibrary/38a/38aba82661ef9426c63a40ccc960e1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https://kawaiiyuri.com/fishy/trains/train10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6502115"/>
            <a:ext cx="3095625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mg-fotki.yandex.ru/get/6435/181450557.71/0_ab67b_76285102_orig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4517912"/>
            <a:ext cx="2561669" cy="234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g-fotki.yandex.ru/get/9258/181450557.111/0_c907e_e9a5743e_orig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8955">
            <a:off x="6643346" y="4078035"/>
            <a:ext cx="2434884" cy="171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81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035" y="188640"/>
            <a:ext cx="8339629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04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124744"/>
            <a:ext cx="7992888" cy="563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"/>
            <a:ext cx="74676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img1.liveinternet.ru/images/attach/c/2/70/550/70550335_pazl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3055" y="734599"/>
            <a:ext cx="2040161" cy="218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atykids.ru/wp-content/uploads/225-animacij-dlja-prezentacij-ea880ce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44623"/>
            <a:ext cx="2880322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01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6136" y="937416"/>
            <a:ext cx="2629903" cy="31683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35290" y="182409"/>
            <a:ext cx="5117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«Хлопни столько раз, сколько палочек 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</a:t>
            </a:r>
            <a:r>
              <a:rPr lang="ru-RU" sz="1600" b="1" i="1" dirty="0" smtClean="0">
                <a:solidFill>
                  <a:srgbClr val="002060"/>
                </a:solidFill>
              </a:rPr>
              <a:t>(развитие фонематического слуха) 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3766" y="3921102"/>
            <a:ext cx="2698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«Бусы»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7031" y="4414627"/>
            <a:ext cx="2069425" cy="23494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59" y="4575326"/>
            <a:ext cx="2079767" cy="20797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Прямоугольник 16"/>
          <p:cNvSpPr/>
          <p:nvPr/>
        </p:nvSpPr>
        <p:spPr>
          <a:xfrm>
            <a:off x="5148064" y="74688"/>
            <a:ext cx="36724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«Радужные шарики» 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(закрепить понятие звук: гласный- согласный)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1912" y="4169434"/>
            <a:ext cx="3541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«Слоговые дорожки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2" name="AutoShape 2" descr="6 слайд, туда где хлопни столько раз, сколько палоче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606" y="828739"/>
            <a:ext cx="4104378" cy="3078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0250" y="4478654"/>
            <a:ext cx="2901919" cy="21764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975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20002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                           «Волшебные дорожки»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www.maam.ru/upload/blogs/detsad-840224-159008595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718" y="3942234"/>
            <a:ext cx="3688274" cy="26937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https://www.maam.ru/upload/blogs/detsad-423193-15055779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277" y="730644"/>
            <a:ext cx="4228179" cy="25369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4" name="Picture 12" descr="https://www.i-igrushki.ru/upload/medialibrary/3a4/3a4e29de5d664f2044efba25255ca36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281703"/>
            <a:ext cx="3774258" cy="26223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115616" y="3068960"/>
            <a:ext cx="7343830" cy="537780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>
                <a:solidFill>
                  <a:srgbClr val="FF0000"/>
                </a:solidFill>
              </a:rPr>
              <a:t>LEGO-домики </a:t>
            </a:r>
            <a:r>
              <a:rPr lang="ru-RU" sz="1800" dirty="0">
                <a:solidFill>
                  <a:srgbClr val="002060"/>
                </a:solidFill>
              </a:rPr>
              <a:t>(</a:t>
            </a:r>
            <a:r>
              <a:rPr lang="ru-RU" sz="1800" i="1" dirty="0">
                <a:solidFill>
                  <a:srgbClr val="002060"/>
                </a:solidFill>
              </a:rPr>
              <a:t>определение позиции </a:t>
            </a:r>
            <a:r>
              <a:rPr lang="ru-RU" sz="1800" i="1" dirty="0" smtClean="0">
                <a:solidFill>
                  <a:srgbClr val="002060"/>
                </a:solidFill>
              </a:rPr>
              <a:t>звука)</a:t>
            </a:r>
            <a:endParaRPr lang="ru-RU" sz="1800" i="1" dirty="0">
              <a:solidFill>
                <a:srgbClr val="002060"/>
              </a:solidFill>
            </a:endParaRPr>
          </a:p>
        </p:txBody>
      </p:sp>
      <p:sp>
        <p:nvSpPr>
          <p:cNvPr id="2" name="AutoShape 2" descr="https://top-fon.com/uploads/posts/2023-01/1674664619_top-fon-com-p-fon-prezentatsii-dopolnitelnoe-obrazovanie-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top-fon.com/uploads/posts/2023-01/1674664619_top-fon-com-p-fon-prezentatsii-dopolnitelnoe-obrazovanie-3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6803" y="3857962"/>
            <a:ext cx="3816424" cy="28623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s://media.baamboozle.com/uploads/images/162312/1621783296_1333986_gif-url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1893453"/>
            <a:ext cx="2021210" cy="202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3646487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3183" y="868963"/>
            <a:ext cx="3455987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933" y="4"/>
            <a:ext cx="7456487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248" y="3973799"/>
            <a:ext cx="8515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Для планшета «</a:t>
            </a:r>
            <a:r>
              <a:rPr lang="ru-RU" dirty="0" err="1">
                <a:solidFill>
                  <a:srgbClr val="002060"/>
                </a:solidFill>
              </a:rPr>
              <a:t>Логико</a:t>
            </a:r>
            <a:r>
              <a:rPr lang="ru-RU" dirty="0">
                <a:solidFill>
                  <a:srgbClr val="002060"/>
                </a:solidFill>
              </a:rPr>
              <a:t> – Малыш</a:t>
            </a:r>
            <a:r>
              <a:rPr lang="ru-RU" dirty="0" smtClean="0">
                <a:solidFill>
                  <a:srgbClr val="002060"/>
                </a:solidFill>
              </a:rPr>
              <a:t>» по </a:t>
            </a:r>
            <a:r>
              <a:rPr lang="ru-RU" dirty="0" err="1" smtClean="0">
                <a:solidFill>
                  <a:srgbClr val="002060"/>
                </a:solidFill>
              </a:rPr>
              <a:t>звуко</a:t>
            </a:r>
            <a:r>
              <a:rPr lang="ru-RU" dirty="0" smtClean="0">
                <a:solidFill>
                  <a:srgbClr val="002060"/>
                </a:solidFill>
              </a:rPr>
              <a:t>-слоговому анализу </a:t>
            </a:r>
            <a:r>
              <a:rPr lang="ru-RU" dirty="0">
                <a:solidFill>
                  <a:srgbClr val="002060"/>
                </a:solidFill>
              </a:rPr>
              <a:t>разработаны игры «Новое слово», «Подбери пару», «Подбери слово к слогу» </a:t>
            </a:r>
          </a:p>
        </p:txBody>
      </p:sp>
      <p:pic>
        <p:nvPicPr>
          <p:cNvPr id="5122" name="Picture 2" descr="https://st.stranamam.ru/data/cache/2013sep/12/30/9432124_41640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665" y="4201161"/>
            <a:ext cx="4335296" cy="26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1.glitter-graphics.org/pub/1147/1147351wl6acg2xf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5961" y="4704654"/>
            <a:ext cx="2304256" cy="218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centraldecursos.com/wp-content/uploads/2015/12/apresentacao-power-point-74.gif"/>
          <p:cNvPicPr>
            <a:picLocks noChangeAspect="1" noChangeArrowheads="1" noCrop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04654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09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384" y="21605"/>
            <a:ext cx="6521152" cy="7780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блоки </a:t>
            </a:r>
            <a:r>
              <a:rPr lang="ru-RU" sz="2400" b="1" dirty="0" err="1" smtClean="0">
                <a:solidFill>
                  <a:srgbClr val="FF0000"/>
                </a:solidFill>
              </a:rPr>
              <a:t>Дьенеша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s://mdoydetsad3.ru/wp-content/uploads/d/5/e/d5e977eaa67652da3b9de240876f126e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397" y="1447078"/>
            <a:ext cx="2795457" cy="45862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012789"/>
            <a:ext cx="3482720" cy="24587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66356" y="989039"/>
            <a:ext cx="3329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«Разноцветные фигуры</a:t>
            </a:r>
            <a:r>
              <a:rPr lang="ru-RU" dirty="0"/>
              <a:t>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8126" y="6237312"/>
            <a:ext cx="4348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b="1" dirty="0" smtClean="0">
                <a:solidFill>
                  <a:srgbClr val="002060"/>
                </a:solidFill>
              </a:rPr>
              <a:t>Гусеница»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1794838"/>
            <a:ext cx="3528392" cy="19453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779912" y="1148507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«Произнеси столько раз, сколько фигур»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7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843</TotalTime>
  <Words>158</Words>
  <Application>Microsoft Office PowerPoint</Application>
  <PresentationFormat>Экран (4:3)</PresentationFormat>
  <Paragraphs>24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Century Schoolbook</vt:lpstr>
      <vt:lpstr>Wingdings</vt:lpstr>
      <vt:lpstr>Wingdings 2</vt:lpstr>
      <vt:lpstr>Эркер</vt:lpstr>
      <vt:lpstr>Развитие навыков звукового анализа в   обучении грамоте у детей старшего дошкольного возраста средствами использования  STEAM-технологий в соответствии с ФОП ДО</vt:lpstr>
      <vt:lpstr>Презентация PowerPoint</vt:lpstr>
      <vt:lpstr>   Введение наглядных моделей в процесс обучения по развитию речи решает следующие задачи:                                                                                                                                 - обогащать словарь и совершенствовать лексико-грамматические категории                                                                                                                                                   - формировать навыки звуко-слогового анализа слов                                                                                                                   - развивать восприятие, внимание, память                                                                                          - развивать мыслительные операции, мелкую моторику.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блоки Дьенеша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технология в логопедии: ЛЕГО-конструирование как средство развития и коррекции речи детей дошкольного возраста</dc:title>
  <dc:creator>Admin</dc:creator>
  <cp:lastModifiedBy>on</cp:lastModifiedBy>
  <cp:revision>76</cp:revision>
  <dcterms:created xsi:type="dcterms:W3CDTF">2020-12-09T09:57:37Z</dcterms:created>
  <dcterms:modified xsi:type="dcterms:W3CDTF">2026-01-22T05:41:27Z</dcterms:modified>
</cp:coreProperties>
</file>